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75" r:id="rId5"/>
    <p:sldId id="256" r:id="rId6"/>
    <p:sldId id="257" r:id="rId7"/>
    <p:sldId id="276" r:id="rId8"/>
    <p:sldId id="279" r:id="rId9"/>
    <p:sldId id="259" r:id="rId10"/>
    <p:sldId id="280" r:id="rId11"/>
    <p:sldId id="281" r:id="rId12"/>
    <p:sldId id="284" r:id="rId13"/>
    <p:sldId id="282" r:id="rId14"/>
    <p:sldId id="283" r:id="rId15"/>
    <p:sldId id="285" r:id="rId16"/>
    <p:sldId id="286" r:id="rId17"/>
    <p:sldId id="287" r:id="rId18"/>
    <p:sldId id="288" r:id="rId19"/>
    <p:sldId id="291" r:id="rId20"/>
    <p:sldId id="289" r:id="rId21"/>
    <p:sldId id="290" r:id="rId22"/>
    <p:sldId id="260" r:id="rId23"/>
    <p:sldId id="293" r:id="rId24"/>
    <p:sldId id="292" r:id="rId25"/>
    <p:sldId id="294" r:id="rId26"/>
    <p:sldId id="296" r:id="rId27"/>
    <p:sldId id="29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FEC69-4ECB-45E1-B378-FA3C3E8CE4F6}" v="77" dt="2021-05-26T14:53:49.586"/>
    <p1510:client id="{994FDCF8-3C46-4E93-A3DC-986E91C3799E}" v="1" dt="2021-05-26T14:55:03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6EEDB5B-0236-4EEE-A428-00DE9FC9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28740" cy="609285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6083" y="765144"/>
            <a:ext cx="8637073" cy="884920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AcquaR.IOT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506" y="1351810"/>
            <a:ext cx="8637072" cy="468363"/>
          </a:xfrm>
        </p:spPr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accent1"/>
                </a:solidFill>
              </a:rPr>
              <a:t>AN IOT ACQUARIUM FOR HOME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C9181A-FBD0-4B50-A1E4-80C2B0CBAF8F}"/>
              </a:ext>
            </a:extLst>
          </p:cNvPr>
          <p:cNvSpPr txBox="1"/>
          <p:nvPr/>
        </p:nvSpPr>
        <p:spPr>
          <a:xfrm>
            <a:off x="3700732" y="1603243"/>
            <a:ext cx="3985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 cura di Gabriele Lodato e Dario Picone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53C910-BA1D-43FD-9D28-2E4E84C4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09" y="623400"/>
            <a:ext cx="884919" cy="8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6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codice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Python, </a:t>
            </a:r>
            <a:r>
              <a:rPr lang="it-IT" dirty="0" err="1"/>
              <a:t>zdm</a:t>
            </a:r>
            <a:r>
              <a:rPr lang="it-IT" dirty="0"/>
              <a:t> , </a:t>
            </a:r>
            <a:r>
              <a:rPr lang="it-IT" dirty="0" err="1"/>
              <a:t>ubidots</a:t>
            </a:r>
            <a:r>
              <a:rPr lang="it-IT" dirty="0"/>
              <a:t>…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A3E6C2-F152-4EAD-A638-2350828E2591}"/>
              </a:ext>
            </a:extLst>
          </p:cNvPr>
          <p:cNvSpPr txBox="1"/>
          <p:nvPr/>
        </p:nvSpPr>
        <p:spPr>
          <a:xfrm>
            <a:off x="99202" y="1333495"/>
            <a:ext cx="37568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nostro </a:t>
            </a:r>
            <a:r>
              <a:rPr lang="it-IT" dirty="0" err="1"/>
              <a:t>main</a:t>
            </a:r>
            <a:r>
              <a:rPr lang="it-IT" dirty="0"/>
              <a:t> prevede diversi import di tutte le funzionalità necessarie all’implementazione dell’acquario, con commenti esplicativi per una lettura di facile comprensione.</a:t>
            </a:r>
            <a:br>
              <a:rPr lang="it-IT" dirty="0"/>
            </a:br>
            <a:r>
              <a:rPr lang="it-IT" dirty="0"/>
              <a:t>Si è scelto al primo avvio di settare una variabile «mangiato» per capire quando dare da mangiare ai pesci ed una lista «giorni» in cui sono programmate le date del cambio d’acqua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9D49C65-08A3-4F59-BFFB-9AA8A7C0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07" y="39021"/>
            <a:ext cx="8236791" cy="60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2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codice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Python, </a:t>
            </a:r>
            <a:r>
              <a:rPr lang="it-IT" dirty="0" err="1"/>
              <a:t>zdm</a:t>
            </a:r>
            <a:r>
              <a:rPr lang="it-IT" dirty="0"/>
              <a:t> , </a:t>
            </a:r>
            <a:r>
              <a:rPr lang="it-IT" dirty="0" err="1"/>
              <a:t>ubidots</a:t>
            </a:r>
            <a:r>
              <a:rPr lang="it-IT" dirty="0"/>
              <a:t>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C04B2B-FA24-4AB8-84E3-8109D31CA074}"/>
              </a:ext>
            </a:extLst>
          </p:cNvPr>
          <p:cNvSpPr txBox="1"/>
          <p:nvPr/>
        </p:nvSpPr>
        <p:spPr>
          <a:xfrm>
            <a:off x="336431" y="1337093"/>
            <a:ext cx="3769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Colleghiamo la nostra esp32 alla </a:t>
            </a:r>
            <a:r>
              <a:rPr lang="it-IT" dirty="0" err="1"/>
              <a:t>wifi</a:t>
            </a:r>
            <a:r>
              <a:rPr lang="it-IT" dirty="0"/>
              <a:t> tramite l’uso di funzionalità in </a:t>
            </a:r>
            <a:r>
              <a:rPr lang="it-IT" dirty="0" err="1"/>
              <a:t>zerynth</a:t>
            </a:r>
            <a:r>
              <a:rPr lang="it-IT" dirty="0"/>
              <a:t>.</a:t>
            </a:r>
          </a:p>
          <a:p>
            <a:r>
              <a:rPr lang="it-IT" dirty="0"/>
              <a:t>Inizializziamo la nostra board per comunicare con la </a:t>
            </a:r>
            <a:r>
              <a:rPr lang="it-IT" dirty="0" err="1"/>
              <a:t>zerynth</a:t>
            </a:r>
            <a:r>
              <a:rPr lang="it-IT" dirty="0"/>
              <a:t> device manager e gli assegniamo inoltre un job creando un dizionario in cui gli passiamo il riferimento alla funzione da attivare ogni qualvolta, da remoto, la si vuole utilizzare</a:t>
            </a:r>
            <a:br>
              <a:rPr lang="it-IT" dirty="0"/>
            </a:b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D7A510-06F8-4050-BAA8-E9E4B3C9A84F}"/>
              </a:ext>
            </a:extLst>
          </p:cNvPr>
          <p:cNvSpPr txBox="1"/>
          <p:nvPr/>
        </p:nvSpPr>
        <p:spPr>
          <a:xfrm>
            <a:off x="4238888" y="4847548"/>
            <a:ext cx="78505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#feature</a:t>
            </a:r>
          </a:p>
          <a:p>
            <a:r>
              <a:rPr lang="it-IT" sz="1400" dirty="0"/>
              <a:t> probabilmente è un problema della nostra board ma abbiamo notato che dopo un uplink o alla prima accensione della console (o della board addirittura) non riesce mai a collegarsi al </a:t>
            </a:r>
            <a:r>
              <a:rPr lang="it-IT" sz="1400" dirty="0" err="1"/>
              <a:t>wifi</a:t>
            </a:r>
            <a:r>
              <a:rPr lang="it-IT" sz="1400" dirty="0"/>
              <a:t> perciò abbiamo chiamato ricorsivamente la funzione «connessione» in modo da non dover chiudere e riaprire due volte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AAC9FED-5A6B-4D25-AB50-97D8DB3E1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88" y="379540"/>
            <a:ext cx="7525800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codice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Python, </a:t>
            </a:r>
            <a:r>
              <a:rPr lang="it-IT" dirty="0" err="1"/>
              <a:t>zdm</a:t>
            </a:r>
            <a:r>
              <a:rPr lang="it-IT" dirty="0"/>
              <a:t> , </a:t>
            </a:r>
            <a:r>
              <a:rPr lang="it-IT" dirty="0" err="1"/>
              <a:t>ubidots</a:t>
            </a:r>
            <a:r>
              <a:rPr lang="it-IT" dirty="0"/>
              <a:t>…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C04B2B-FA24-4AB8-84E3-8109D31CA074}"/>
              </a:ext>
            </a:extLst>
          </p:cNvPr>
          <p:cNvSpPr txBox="1"/>
          <p:nvPr/>
        </p:nvSpPr>
        <p:spPr>
          <a:xfrm>
            <a:off x="336431" y="1337093"/>
            <a:ext cx="37697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nostro </a:t>
            </a:r>
            <a:r>
              <a:rPr lang="it-IT" dirty="0" err="1"/>
              <a:t>main</a:t>
            </a:r>
            <a:r>
              <a:rPr lang="it-IT" dirty="0"/>
              <a:t> termina con un ciclo </a:t>
            </a:r>
            <a:r>
              <a:rPr lang="it-IT" dirty="0" err="1"/>
              <a:t>while</a:t>
            </a:r>
            <a:r>
              <a:rPr lang="it-IT" dirty="0"/>
              <a:t> in cui: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La variabile data viene inizializzata con la data ed ora corrente del </a:t>
            </a:r>
            <a:r>
              <a:rPr lang="it-IT" sz="1400" dirty="0" err="1"/>
              <a:t>rtc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Viene creata una condizione per la quale azionare il meccanismo di cambio dell’acqua ed una </a:t>
            </a:r>
            <a:r>
              <a:rPr lang="it-IT" sz="1400" dirty="0" err="1"/>
              <a:t>publish</a:t>
            </a:r>
            <a:r>
              <a:rPr lang="it-IT" sz="1400" dirty="0"/>
              <a:t> alla </a:t>
            </a:r>
            <a:r>
              <a:rPr lang="it-IT" sz="1400" dirty="0" err="1"/>
              <a:t>zdm</a:t>
            </a:r>
            <a:r>
              <a:rPr lang="it-IT" sz="1400" dirty="0"/>
              <a:t> per notificare l’avvenuta 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Viene creata una condizione per la quale distribuire il cibo ed una </a:t>
            </a:r>
            <a:r>
              <a:rPr lang="it-IT" sz="1400" dirty="0" err="1"/>
              <a:t>publish</a:t>
            </a:r>
            <a:r>
              <a:rPr lang="it-IT" sz="1400" dirty="0"/>
              <a:t> alla </a:t>
            </a:r>
            <a:r>
              <a:rPr lang="it-IT" sz="1400" dirty="0" err="1"/>
              <a:t>zdm</a:t>
            </a:r>
            <a:r>
              <a:rPr lang="it-IT" sz="1400" dirty="0"/>
              <a:t> per notificare l’avvenuta 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Viene creata una condizione per la quale ossigenare l’acqua ed una </a:t>
            </a:r>
            <a:r>
              <a:rPr lang="it-IT" sz="1400" dirty="0" err="1"/>
              <a:t>publish</a:t>
            </a:r>
            <a:r>
              <a:rPr lang="it-IT" sz="1400" dirty="0"/>
              <a:t> alla </a:t>
            </a:r>
            <a:r>
              <a:rPr lang="it-IT" sz="1400" dirty="0" err="1"/>
              <a:t>zdm</a:t>
            </a:r>
            <a:r>
              <a:rPr lang="it-IT" sz="1400" dirty="0"/>
              <a:t> per notificare l’avvenuta 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Viene calcolata la temperatura (dal datasheet del ds3231 essa viene aggiornata all’interno del registro periodicamente ogni 64 secondi) e viene effettuata una </a:t>
            </a:r>
            <a:r>
              <a:rPr lang="it-IT" sz="1400" dirty="0" err="1"/>
              <a:t>publish</a:t>
            </a:r>
            <a:r>
              <a:rPr lang="it-IT" sz="1400" dirty="0"/>
              <a:t> alla </a:t>
            </a:r>
            <a:r>
              <a:rPr lang="it-IT" sz="1400" dirty="0" err="1"/>
              <a:t>zdm</a:t>
            </a:r>
            <a:r>
              <a:rPr lang="it-IT" sz="1400" dirty="0"/>
              <a:t> per mostrare la temperatura attuale</a:t>
            </a:r>
          </a:p>
          <a:p>
            <a:endParaRPr lang="it-IT" sz="1400" dirty="0"/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521454-DF20-4544-9B92-62A321F25F5E}"/>
              </a:ext>
            </a:extLst>
          </p:cNvPr>
          <p:cNvSpPr txBox="1"/>
          <p:nvPr/>
        </p:nvSpPr>
        <p:spPr>
          <a:xfrm>
            <a:off x="4002656" y="5699138"/>
            <a:ext cx="8318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#feature</a:t>
            </a:r>
          </a:p>
          <a:p>
            <a:r>
              <a:rPr lang="it-IT" sz="1400" dirty="0"/>
              <a:t>Per una corretta gestione delle operazioni abbiamo introdotto processi concorrenti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B97B0F8-9A01-4FFA-B3DC-AE32F106E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656" y="84914"/>
            <a:ext cx="8145012" cy="56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90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CLOUD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 err="1"/>
              <a:t>zdm</a:t>
            </a:r>
            <a:r>
              <a:rPr lang="it-IT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C04B2B-FA24-4AB8-84E3-8109D31CA074}"/>
              </a:ext>
            </a:extLst>
          </p:cNvPr>
          <p:cNvSpPr txBox="1"/>
          <p:nvPr/>
        </p:nvSpPr>
        <p:spPr>
          <a:xfrm>
            <a:off x="336431" y="1337092"/>
            <a:ext cx="31227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Grazie alla </a:t>
            </a:r>
            <a:r>
              <a:rPr lang="it-IT" dirty="0" err="1"/>
              <a:t>zerynth</a:t>
            </a:r>
            <a:r>
              <a:rPr lang="it-IT" dirty="0"/>
              <a:t> device manager abbiamo integrato le variabili inviate dall’ambiente di sviluppo tramite </a:t>
            </a:r>
            <a:r>
              <a:rPr lang="it-IT" dirty="0" err="1"/>
              <a:t>publish</a:t>
            </a:r>
            <a:r>
              <a:rPr lang="it-IT" dirty="0"/>
              <a:t> con </a:t>
            </a:r>
            <a:r>
              <a:rPr lang="it-IT" dirty="0" err="1"/>
              <a:t>Ubidots</a:t>
            </a:r>
            <a:r>
              <a:rPr lang="it-IT" dirty="0"/>
              <a:t>, una soluzione per monitorare ed analizzare i valori delle nostre variabili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9FB07CA-BE26-4B38-9770-96B4191C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93" y="821306"/>
            <a:ext cx="8732807" cy="521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6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CLOUD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 err="1"/>
              <a:t>zdm</a:t>
            </a:r>
            <a:r>
              <a:rPr lang="it-IT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C04B2B-FA24-4AB8-84E3-8109D31CA074}"/>
              </a:ext>
            </a:extLst>
          </p:cNvPr>
          <p:cNvSpPr txBox="1"/>
          <p:nvPr/>
        </p:nvSpPr>
        <p:spPr>
          <a:xfrm>
            <a:off x="336431" y="1337093"/>
            <a:ext cx="376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67596D1-7D86-427C-BEA1-B9B5B35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226" y="264871"/>
            <a:ext cx="8525774" cy="577109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CC3276-7824-4F2E-9988-F7971999912B}"/>
              </a:ext>
            </a:extLst>
          </p:cNvPr>
          <p:cNvSpPr txBox="1"/>
          <p:nvPr/>
        </p:nvSpPr>
        <p:spPr>
          <a:xfrm>
            <a:off x="422694" y="1500995"/>
            <a:ext cx="30364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ZDM permette di controllare lo stato di connessione della nostra board e di lanciare un job da remoto che andrà ad azionare una funzione all’interno del nostro programma in Python, inoltre mostra se uno di essi non è stato ancora completato</a:t>
            </a:r>
          </a:p>
        </p:txBody>
      </p:sp>
    </p:spTree>
    <p:extLst>
      <p:ext uri="{BB962C8B-B14F-4D97-AF65-F5344CB8AC3E}">
        <p14:creationId xmlns:p14="http://schemas.microsoft.com/office/powerpoint/2010/main" val="112630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CLOUD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 err="1"/>
              <a:t>zdm</a:t>
            </a:r>
            <a:r>
              <a:rPr lang="it-IT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C04B2B-FA24-4AB8-84E3-8109D31CA074}"/>
              </a:ext>
            </a:extLst>
          </p:cNvPr>
          <p:cNvSpPr txBox="1"/>
          <p:nvPr/>
        </p:nvSpPr>
        <p:spPr>
          <a:xfrm>
            <a:off x="336431" y="1337093"/>
            <a:ext cx="3769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ZDM permette di mostrare gli ultimi valori ricevuti dalla nostra board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649068-2511-4A7D-8E5C-A22FFB51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70" y="914921"/>
            <a:ext cx="7956430" cy="50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9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codice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 err="1"/>
              <a:t>ubidots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C04B2B-FA24-4AB8-84E3-8109D31CA074}"/>
              </a:ext>
            </a:extLst>
          </p:cNvPr>
          <p:cNvSpPr txBox="1"/>
          <p:nvPr/>
        </p:nvSpPr>
        <p:spPr>
          <a:xfrm>
            <a:off x="336431" y="1337093"/>
            <a:ext cx="1837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it-IT" dirty="0"/>
            </a:br>
            <a:r>
              <a:rPr lang="it-IT" dirty="0" err="1"/>
              <a:t>Ubidots</a:t>
            </a:r>
            <a:r>
              <a:rPr lang="it-IT" dirty="0"/>
              <a:t> permette di creare una propria dashboard in cui mostrare grafici, ultimi valori aggiornati e tanto altro ancora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A3D875-64E3-4881-94D1-2D8EA8DB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90" y="1017917"/>
            <a:ext cx="10268309" cy="50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6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codice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 err="1"/>
              <a:t>ubidots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C04B2B-FA24-4AB8-84E3-8109D31CA074}"/>
              </a:ext>
            </a:extLst>
          </p:cNvPr>
          <p:cNvSpPr txBox="1"/>
          <p:nvPr/>
        </p:nvSpPr>
        <p:spPr>
          <a:xfrm>
            <a:off x="336431" y="1337093"/>
            <a:ext cx="20875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Ubidots</a:t>
            </a:r>
            <a:r>
              <a:rPr lang="it-IT" dirty="0"/>
              <a:t> permette di gestire più device e più variabili associate.</a:t>
            </a:r>
            <a:br>
              <a:rPr lang="it-IT" dirty="0"/>
            </a:br>
            <a:r>
              <a:rPr lang="it-IT" dirty="0"/>
              <a:t>Di seguito le nostre variabili per la comunicazione, cliccandoci è possibile vedere grafici ed altre informazioni di analisi</a:t>
            </a:r>
            <a:br>
              <a:rPr lang="it-IT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9E59E5A-2832-42EA-9F98-58DB8368C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083" y="478395"/>
            <a:ext cx="8637917" cy="56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4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CLOUD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 err="1"/>
              <a:t>ubidots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9C04B2B-FA24-4AB8-84E3-8109D31CA074}"/>
              </a:ext>
            </a:extLst>
          </p:cNvPr>
          <p:cNvSpPr txBox="1"/>
          <p:nvPr/>
        </p:nvSpPr>
        <p:spPr>
          <a:xfrm>
            <a:off x="336431" y="1337093"/>
            <a:ext cx="3631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la possibilità di creare grafici , ci siamo accorti che la nostra temperatura aveva un comportamento anomalo e quindi, rileggendo il datasheet del nostro ds3231 abbiamo scoperto che ammette una variazione di più o meno 3 gradi, perciò nel nostro codice abbiamo impostato il driver creato da noi per darci il valore calcolato di default sottraendo 3</a:t>
            </a:r>
            <a:br>
              <a:rPr lang="it-IT" dirty="0"/>
            </a:br>
            <a:r>
              <a:rPr lang="it-IT" dirty="0"/>
              <a:t>in questo modo abbiamo un valore di temperatura molto prossimo alla realtà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1979B7-D9F5-4038-81B5-8A2D4445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75" y="285339"/>
            <a:ext cx="8085825" cy="58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2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722633" cy="776335"/>
          </a:xfrm>
        </p:spPr>
        <p:txBody>
          <a:bodyPr>
            <a:normAutofit fontScale="90000"/>
          </a:bodyPr>
          <a:lstStyle/>
          <a:p>
            <a:pPr algn="l"/>
            <a:r>
              <a:rPr lang="it-IT" sz="4800" dirty="0" err="1"/>
              <a:t>Hands-on</a:t>
            </a:r>
            <a:r>
              <a:rPr lang="it-IT" sz="4800" dirty="0"/>
              <a:t>: la realizzazione fisica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2363" y="556340"/>
            <a:ext cx="4134670" cy="439989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distributore cibo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F2AED5-C3CC-499E-A77E-7EDA5BEF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25" y="776334"/>
            <a:ext cx="2697911" cy="359721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30EC3F8-AB5F-4FEB-98C8-4F071329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035" y="2014246"/>
            <a:ext cx="2870261" cy="359721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6AF626-B684-4867-9911-548998DC564A}"/>
              </a:ext>
            </a:extLst>
          </p:cNvPr>
          <p:cNvSpPr txBox="1"/>
          <p:nvPr/>
        </p:nvSpPr>
        <p:spPr>
          <a:xfrm>
            <a:off x="379561" y="970407"/>
            <a:ext cx="30710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la distribuzione di cibo abbiamo piazzato il servomotore alla base del coperchio dell’acquario, abbiamo usato un imbuto ed un pezzo di tubo flessibile per realizzare un involucro e far combaciare il tappo sul braccio del servomotore (la cui funzione è esplicativa dal nome) con il tubo e l’imbuto</a:t>
            </a:r>
          </a:p>
          <a:p>
            <a:r>
              <a:rPr lang="it-IT" dirty="0"/>
              <a:t>L’utilizzatore finale dovrà soltanto ricordarsi di riempire l’involucro con il cibo quando finisce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73FF88A-7332-4009-B4C4-89C804EDB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297" y="970407"/>
            <a:ext cx="3298703" cy="45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3269411" cy="534838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Il progetto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487" y="353682"/>
            <a:ext cx="2193727" cy="468363"/>
          </a:xfrm>
        </p:spPr>
        <p:txBody>
          <a:bodyPr>
            <a:normAutofit/>
          </a:bodyPr>
          <a:lstStyle/>
          <a:p>
            <a:r>
              <a:rPr lang="it-IT" sz="1400" dirty="0"/>
              <a:t>L’idea alla base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A9EB42-6A94-4693-B25C-D4C8F95BC9EE}"/>
              </a:ext>
            </a:extLst>
          </p:cNvPr>
          <p:cNvSpPr txBox="1"/>
          <p:nvPr/>
        </p:nvSpPr>
        <p:spPr>
          <a:xfrm>
            <a:off x="785005" y="1587259"/>
            <a:ext cx="36144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progetto nasce dalla libertà di scelta dataci dai professori </a:t>
            </a:r>
            <a:r>
              <a:rPr lang="it-IT" dirty="0" err="1"/>
              <a:t>L.Greco</a:t>
            </a:r>
            <a:r>
              <a:rPr lang="it-IT" dirty="0"/>
              <a:t> e P. Ritrovato nel realizzare un progetto di IOT per l’anno accademico 20/21</a:t>
            </a:r>
          </a:p>
          <a:p>
            <a:r>
              <a:rPr lang="it-IT" dirty="0"/>
              <a:t>Abbiamo scelto, tra le molte opzioni possibili, la realizzazione di un automatismo e raccolta dati legato ad un acquario casalingo la cui idea alla base è la cura dei pesci all’interno e la rimozione dello stress del proprietario di esso in quanto tutte le funzioni di base vengono gestite in autonomia dal sistema stesso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CF95D7-A6BE-41A9-8C8F-493B06AB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972" y="897146"/>
            <a:ext cx="6573329" cy="438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29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722633" cy="776335"/>
          </a:xfrm>
        </p:spPr>
        <p:txBody>
          <a:bodyPr>
            <a:normAutofit fontScale="90000"/>
          </a:bodyPr>
          <a:lstStyle/>
          <a:p>
            <a:pPr algn="l"/>
            <a:r>
              <a:rPr lang="it-IT" sz="4800" dirty="0" err="1"/>
              <a:t>Hands-on</a:t>
            </a:r>
            <a:r>
              <a:rPr lang="it-IT" sz="4800" dirty="0"/>
              <a:t>: la realizzazione fisica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7330" y="530418"/>
            <a:ext cx="4134670" cy="439989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pompe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6AF626-B684-4867-9911-548998DC564A}"/>
              </a:ext>
            </a:extLst>
          </p:cNvPr>
          <p:cNvSpPr txBox="1"/>
          <p:nvPr/>
        </p:nvSpPr>
        <p:spPr>
          <a:xfrm>
            <a:off x="379561" y="970407"/>
            <a:ext cx="5175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realizzare lo scambio dell’acqua a mezzo dei motori dc (pompe), abbiamo utilizzato delle bottiglie in plastica da 5 litri: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Quella più a sinistra  è la pompa dedicata al prelievo dell’acqua pulita verso l’acquario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Quella più a destra è destinata ad essere riempita con l’acqua sporca dell’acquario</a:t>
            </a:r>
          </a:p>
          <a:p>
            <a:r>
              <a:rPr lang="it-IT" dirty="0"/>
              <a:t>L’utilizzatore finale dovrà soltanto ricordarsi di tenere piena la bottiglia più a destra e svuotare quella a sinistra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D5A15B7-B430-4210-B97E-A60D0B54D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196" y="842274"/>
            <a:ext cx="3880089" cy="51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75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17ECF45-C238-4FEF-8D66-C6C2E118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989" y="875538"/>
            <a:ext cx="7689011" cy="37401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722633" cy="776335"/>
          </a:xfrm>
        </p:spPr>
        <p:txBody>
          <a:bodyPr>
            <a:normAutofit fontScale="90000"/>
          </a:bodyPr>
          <a:lstStyle/>
          <a:p>
            <a:pPr algn="l"/>
            <a:r>
              <a:rPr lang="it-IT" sz="4800" dirty="0" err="1"/>
              <a:t>Hands-on</a:t>
            </a:r>
            <a:r>
              <a:rPr lang="it-IT" sz="4800" dirty="0"/>
              <a:t>: la realizzazione fisica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2363" y="556340"/>
            <a:ext cx="4134670" cy="439989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La breadboard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6AF626-B684-4867-9911-548998DC564A}"/>
              </a:ext>
            </a:extLst>
          </p:cNvPr>
          <p:cNvSpPr txBox="1"/>
          <p:nvPr/>
        </p:nvSpPr>
        <p:spPr>
          <a:xfrm>
            <a:off x="0" y="780582"/>
            <a:ext cx="1535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Uno schema dei collegamenti realizzato in </a:t>
            </a:r>
            <a:r>
              <a:rPr lang="it-IT" dirty="0" err="1"/>
              <a:t>Thinkercad</a:t>
            </a:r>
            <a:r>
              <a:rPr lang="it-IT" dirty="0"/>
              <a:t> per meglio esplicare le connessioni realizzate con la breadboard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8DCE1F9-7C33-4A7B-B762-9B456229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03" y="875537"/>
            <a:ext cx="2967486" cy="37401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B1523A7-2E98-406E-9CE2-BDF1F2081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30752" y="1679784"/>
            <a:ext cx="507584" cy="5953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CFE1AAC-E59D-42D1-9484-275630AC89F3}"/>
              </a:ext>
            </a:extLst>
          </p:cNvPr>
          <p:cNvSpPr txBox="1"/>
          <p:nvPr/>
        </p:nvSpPr>
        <p:spPr>
          <a:xfrm>
            <a:off x="5857336" y="4560980"/>
            <a:ext cx="6454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Nella foto c’è una scheda </a:t>
            </a:r>
            <a:r>
              <a:rPr lang="it-IT" sz="1400" dirty="0" err="1"/>
              <a:t>arduino</a:t>
            </a:r>
            <a:r>
              <a:rPr lang="it-IT" sz="1400" dirty="0"/>
              <a:t> solo perché </a:t>
            </a:r>
            <a:r>
              <a:rPr lang="it-IT" sz="1400" dirty="0" err="1"/>
              <a:t>thinkercad</a:t>
            </a:r>
            <a:r>
              <a:rPr lang="it-IT" sz="1400" dirty="0"/>
              <a:t> non ha una esp32</a:t>
            </a:r>
          </a:p>
        </p:txBody>
      </p:sp>
    </p:spTree>
    <p:extLst>
      <p:ext uri="{BB962C8B-B14F-4D97-AF65-F5344CB8AC3E}">
        <p14:creationId xmlns:p14="http://schemas.microsoft.com/office/powerpoint/2010/main" val="2278396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722633" cy="776335"/>
          </a:xfrm>
        </p:spPr>
        <p:txBody>
          <a:bodyPr>
            <a:normAutofit/>
          </a:bodyPr>
          <a:lstStyle/>
          <a:p>
            <a:pPr algn="l"/>
            <a:r>
              <a:rPr lang="it-IT" sz="4800" dirty="0"/>
              <a:t>DIMOSTRAZIONE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2287" y="530417"/>
            <a:ext cx="4134670" cy="439989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Cambio acqua</a:t>
            </a:r>
          </a:p>
        </p:txBody>
      </p:sp>
      <p:pic>
        <p:nvPicPr>
          <p:cNvPr id="4" name="final_60ae460c93165f010e2a588f_74764">
            <a:hlinkClick r:id="" action="ppaction://media"/>
            <a:extLst>
              <a:ext uri="{FF2B5EF4-FFF2-40B4-BE49-F238E27FC236}">
                <a16:creationId xmlns:a16="http://schemas.microsoft.com/office/drawing/2014/main" id="{83912A9F-E19C-40D3-A3AF-B4CEF2578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61517" y="212603"/>
            <a:ext cx="5066581" cy="57827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7522B2-ADE9-4A29-9C5F-17117B167D49}"/>
              </a:ext>
            </a:extLst>
          </p:cNvPr>
          <p:cNvSpPr txBox="1"/>
          <p:nvPr/>
        </p:nvSpPr>
        <p:spPr>
          <a:xfrm>
            <a:off x="526211" y="1440610"/>
            <a:ext cx="442535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I video sono stati realizzati in fase di test e dimostrano tutte le dinamiche del prodotto finale realizzato e funzionante</a:t>
            </a:r>
            <a:br>
              <a:rPr lang="it-IT" dirty="0"/>
            </a:br>
            <a:br>
              <a:rPr lang="it-IT" dirty="0"/>
            </a:br>
            <a:r>
              <a:rPr lang="it-IT" sz="1200" dirty="0"/>
              <a:t>#tenete basso il volume</a:t>
            </a:r>
          </a:p>
        </p:txBody>
      </p:sp>
    </p:spTree>
    <p:extLst>
      <p:ext uri="{BB962C8B-B14F-4D97-AF65-F5344CB8AC3E}">
        <p14:creationId xmlns:p14="http://schemas.microsoft.com/office/powerpoint/2010/main" val="27764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12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722633" cy="776335"/>
          </a:xfrm>
        </p:spPr>
        <p:txBody>
          <a:bodyPr>
            <a:normAutofit/>
          </a:bodyPr>
          <a:lstStyle/>
          <a:p>
            <a:pPr algn="l"/>
            <a:r>
              <a:rPr lang="it-IT" sz="4800" dirty="0"/>
              <a:t>DIMOSTRAZIONE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6242" y="556340"/>
            <a:ext cx="4134670" cy="439989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Rigenerazione ossigeno</a:t>
            </a:r>
          </a:p>
        </p:txBody>
      </p:sp>
      <p:pic>
        <p:nvPicPr>
          <p:cNvPr id="5" name="final_60ae4c48fb1fb80077a8e869_585297">
            <a:hlinkClick r:id="" action="ppaction://media"/>
            <a:extLst>
              <a:ext uri="{FF2B5EF4-FFF2-40B4-BE49-F238E27FC236}">
                <a16:creationId xmlns:a16="http://schemas.microsoft.com/office/drawing/2014/main" id="{BE65E31A-4D2F-4CF7-8042-14662B56C3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3932" y="0"/>
            <a:ext cx="5748068" cy="684362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CFE9E79-8B37-49AE-AE3D-CD56131EC407}"/>
              </a:ext>
            </a:extLst>
          </p:cNvPr>
          <p:cNvSpPr txBox="1"/>
          <p:nvPr/>
        </p:nvSpPr>
        <p:spPr>
          <a:xfrm>
            <a:off x="526211" y="1440610"/>
            <a:ext cx="4425351" cy="14157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/>
              <a:t>I video sono stati realizzati in fase di test e dimostrano tutte le dinamiche del prodotto finale realizzato e funzionante</a:t>
            </a:r>
            <a:br>
              <a:rPr lang="it-IT" dirty="0"/>
            </a:br>
            <a:endParaRPr lang="it-IT" dirty="0"/>
          </a:p>
          <a:p>
            <a:r>
              <a:rPr lang="it-IT" sz="1200" dirty="0"/>
              <a:t>#tenete basso il volume</a:t>
            </a:r>
          </a:p>
        </p:txBody>
      </p:sp>
    </p:spTree>
    <p:extLst>
      <p:ext uri="{BB962C8B-B14F-4D97-AF65-F5344CB8AC3E}">
        <p14:creationId xmlns:p14="http://schemas.microsoft.com/office/powerpoint/2010/main" val="70535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0722633" cy="776335"/>
          </a:xfrm>
        </p:spPr>
        <p:txBody>
          <a:bodyPr>
            <a:normAutofit/>
          </a:bodyPr>
          <a:lstStyle/>
          <a:p>
            <a:pPr algn="l"/>
            <a:r>
              <a:rPr lang="it-IT" sz="4800" dirty="0"/>
              <a:t>DIMOSTRAZIONE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2287" y="530417"/>
            <a:ext cx="4134670" cy="439989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Distribuzione cibo</a:t>
            </a:r>
          </a:p>
        </p:txBody>
      </p:sp>
      <p:pic>
        <p:nvPicPr>
          <p:cNvPr id="5" name="final_60ae493a2c07a900a123c634_631924">
            <a:hlinkClick r:id="" action="ppaction://media"/>
            <a:extLst>
              <a:ext uri="{FF2B5EF4-FFF2-40B4-BE49-F238E27FC236}">
                <a16:creationId xmlns:a16="http://schemas.microsoft.com/office/drawing/2014/main" id="{8EBC92BB-C1A7-4471-8019-B09F4D0D9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7231" y="-1"/>
            <a:ext cx="5454770" cy="68749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7E6B741-4E9C-4A7B-B7CC-80BC56AEF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94" y="1255348"/>
            <a:ext cx="4788197" cy="49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5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497644" cy="793630"/>
          </a:xfrm>
        </p:spPr>
        <p:txBody>
          <a:bodyPr>
            <a:normAutofit/>
          </a:bodyPr>
          <a:lstStyle/>
          <a:p>
            <a:r>
              <a:rPr lang="it-IT" sz="5400" dirty="0"/>
              <a:t>realizzazione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6462" y="525576"/>
            <a:ext cx="3479322" cy="536107"/>
          </a:xfrm>
        </p:spPr>
        <p:txBody>
          <a:bodyPr>
            <a:normAutofit/>
          </a:bodyPr>
          <a:lstStyle/>
          <a:p>
            <a:r>
              <a:rPr lang="it-IT" dirty="0"/>
              <a:t>Hardware di interesse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652ECE-4D09-43FB-9788-6AF113D2AA9A}"/>
              </a:ext>
            </a:extLst>
          </p:cNvPr>
          <p:cNvSpPr txBox="1"/>
          <p:nvPr/>
        </p:nvSpPr>
        <p:spPr>
          <a:xfrm>
            <a:off x="276047" y="1443841"/>
            <a:ext cx="4364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progetto prevede la creazione di un sistema autonomo dotato di diversi componenti di sensoristica semplici i cui scopi sono realizzare complesse operazioni che altrimenti dovrebbero essere fatte da un abitante della casa</a:t>
            </a:r>
            <a:br>
              <a:rPr lang="it-IT" dirty="0"/>
            </a:br>
            <a:r>
              <a:rPr lang="it-IT" dirty="0"/>
              <a:t>le componenti sono:</a:t>
            </a:r>
          </a:p>
          <a:p>
            <a:r>
              <a:rPr lang="it-IT" dirty="0"/>
              <a:t>1x ESP-32</a:t>
            </a:r>
          </a:p>
          <a:p>
            <a:r>
              <a:rPr lang="it-IT" dirty="0"/>
              <a:t>3x MOTORI DC 5V (POMPE)</a:t>
            </a:r>
            <a:br>
              <a:rPr lang="it-IT" dirty="0"/>
            </a:br>
            <a:r>
              <a:rPr lang="it-IT" dirty="0"/>
              <a:t>1x MICRO-SERVO</a:t>
            </a:r>
          </a:p>
          <a:p>
            <a:r>
              <a:rPr lang="it-IT" dirty="0"/>
              <a:t>1x H BRIDGE</a:t>
            </a:r>
          </a:p>
          <a:p>
            <a:r>
              <a:rPr lang="it-IT" dirty="0"/>
              <a:t>1x REAL-TIME CLOCK + SENSORE DI TEMPERATURA</a:t>
            </a:r>
          </a:p>
          <a:p>
            <a:r>
              <a:rPr lang="it-IT" dirty="0"/>
              <a:t>1x BREADBOARD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719DFC-B2D3-4AB9-B315-C10EF4BC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01" y="1061683"/>
            <a:ext cx="7025352" cy="439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1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497644" cy="793630"/>
          </a:xfrm>
        </p:spPr>
        <p:txBody>
          <a:bodyPr>
            <a:normAutofit/>
          </a:bodyPr>
          <a:lstStyle/>
          <a:p>
            <a:r>
              <a:rPr lang="it-IT" sz="5400" dirty="0"/>
              <a:t>realizzazione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6462" y="525576"/>
            <a:ext cx="3479322" cy="536107"/>
          </a:xfrm>
        </p:spPr>
        <p:txBody>
          <a:bodyPr>
            <a:normAutofit/>
          </a:bodyPr>
          <a:lstStyle/>
          <a:p>
            <a:r>
              <a:rPr lang="it-IT" dirty="0"/>
              <a:t>Hardware di interesse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7B0F69-D3BF-483D-9989-79344B3897F0}"/>
              </a:ext>
            </a:extLst>
          </p:cNvPr>
          <p:cNvSpPr txBox="1"/>
          <p:nvPr/>
        </p:nvSpPr>
        <p:spPr>
          <a:xfrm>
            <a:off x="146650" y="793629"/>
            <a:ext cx="318314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ESP32</a:t>
            </a:r>
          </a:p>
          <a:p>
            <a:r>
              <a:rPr lang="it-IT" sz="1200" dirty="0"/>
              <a:t>Una scheda programmabile basata sull'unità microcontrollore ESP-WROOM-32 (MCU)</a:t>
            </a:r>
          </a:p>
          <a:p>
            <a:r>
              <a:rPr lang="it-IT" sz="1200" dirty="0"/>
              <a:t>Alimentato tramite USB o tramite pin da 5 V o 3,3 V.</a:t>
            </a:r>
          </a:p>
          <a:p>
            <a:r>
              <a:rPr lang="it-IT" sz="1200" dirty="0"/>
              <a:t>Include WiFi e Bluetooth Low Energy (BLE)</a:t>
            </a:r>
          </a:p>
          <a:p>
            <a:r>
              <a:rPr lang="it-IT" sz="1200" dirty="0"/>
              <a:t>Diversi pin I / O General-</a:t>
            </a:r>
            <a:r>
              <a:rPr lang="it-IT" sz="1200" dirty="0" err="1"/>
              <a:t>Purpose</a:t>
            </a:r>
            <a:r>
              <a:rPr lang="it-IT" sz="1200" dirty="0"/>
              <a:t> (GPIO) programmabili per l'applicazione</a:t>
            </a:r>
          </a:p>
          <a:p>
            <a:r>
              <a:rPr lang="it-IT" sz="1200" dirty="0"/>
              <a:t>Unità di elaborazione del segnale digitale (DSP)</a:t>
            </a:r>
          </a:p>
          <a:p>
            <a:r>
              <a:rPr lang="it-IT" sz="1200" dirty="0"/>
              <a:t>Frequenza massima di clock 240 MHz</a:t>
            </a:r>
          </a:p>
          <a:p>
            <a:r>
              <a:rPr lang="it-IT" sz="1200" dirty="0"/>
              <a:t>4 MB di memoria flash per la memorizzazione del codice </a:t>
            </a:r>
          </a:p>
          <a:p>
            <a:r>
              <a:rPr lang="it-IT" sz="1200" dirty="0"/>
              <a:t>520 KB di RAM per i dati del programma</a:t>
            </a:r>
          </a:p>
          <a:p>
            <a:r>
              <a:rPr lang="it-IT" sz="1200" dirty="0"/>
              <a:t>convertitori analogico / digitale e  viceversa</a:t>
            </a:r>
          </a:p>
          <a:p>
            <a:r>
              <a:rPr lang="it-IT" sz="1200" dirty="0"/>
              <a:t>Altre periferiche (</a:t>
            </a:r>
            <a:r>
              <a:rPr lang="it-IT" sz="1200" dirty="0" err="1"/>
              <a:t>es.Timer</a:t>
            </a:r>
            <a:r>
              <a:rPr lang="it-IT" sz="1200" dirty="0"/>
              <a:t>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50CCCE3-4740-4A70-90EC-A42FE90C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8" y="4591920"/>
            <a:ext cx="3200142" cy="18118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0024EEF-EFA6-44FA-AC83-A7078672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061" y="4601857"/>
            <a:ext cx="4632902" cy="180188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E432A53-CB05-41DC-BABF-48E0633C89B0}"/>
              </a:ext>
            </a:extLst>
          </p:cNvPr>
          <p:cNvSpPr txBox="1"/>
          <p:nvPr/>
        </p:nvSpPr>
        <p:spPr>
          <a:xfrm>
            <a:off x="3347051" y="1026542"/>
            <a:ext cx="233775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Calibri"/>
                <a:cs typeface="Calibri"/>
              </a:rPr>
              <a:t>MOTORE DC</a:t>
            </a:r>
            <a:br>
              <a:rPr lang="it-IT" sz="1800" b="1" dirty="0">
                <a:latin typeface="Calibri"/>
                <a:cs typeface="Calibri"/>
              </a:rPr>
            </a:br>
            <a:r>
              <a:rPr lang="it-IT" sz="1400" b="1" dirty="0">
                <a:latin typeface="Calibri"/>
                <a:cs typeface="Calibri"/>
              </a:rPr>
              <a:t>Un motore a corrente magnetica persistente</a:t>
            </a:r>
            <a:r>
              <a:rPr lang="it-IT" sz="1400" b="1" spc="-5" dirty="0">
                <a:latin typeface="Calibri"/>
                <a:cs typeface="Calibri"/>
              </a:rPr>
              <a:t>:</a:t>
            </a:r>
          </a:p>
          <a:p>
            <a:r>
              <a:rPr lang="it-IT" sz="1400" dirty="0"/>
              <a:t>la velocità di rotazione è proporzionale alla tensione media</a:t>
            </a:r>
          </a:p>
          <a:p>
            <a:r>
              <a:rPr lang="it-IT" sz="1400" dirty="0"/>
              <a:t>L'inerzia del motore funge da filtro passa-basso, attenuando i componenti ad alta frequenza nella tensione di ingresso</a:t>
            </a:r>
            <a:br>
              <a:rPr lang="it-IT" sz="1400" dirty="0"/>
            </a:br>
            <a:r>
              <a:rPr lang="it-IT" sz="1400" dirty="0"/>
              <a:t>Per controllarlo usiamo un componente noto come </a:t>
            </a:r>
            <a:r>
              <a:rPr lang="it-IT" sz="1600" dirty="0"/>
              <a:t>H-bridge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6086A975-3504-4455-ADCD-1FA4E83C9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694" y="4579313"/>
            <a:ext cx="2441273" cy="183095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F1462C7-E59C-48F6-83B5-65A5B6376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697" y="4591920"/>
            <a:ext cx="2441274" cy="1830955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1C82915-EF8F-427C-90AC-B80983905ACD}"/>
              </a:ext>
            </a:extLst>
          </p:cNvPr>
          <p:cNvSpPr txBox="1"/>
          <p:nvPr/>
        </p:nvSpPr>
        <p:spPr>
          <a:xfrm>
            <a:off x="5684809" y="978294"/>
            <a:ext cx="31055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SERVO</a:t>
            </a:r>
          </a:p>
          <a:p>
            <a:r>
              <a:rPr lang="it-IT" sz="1400" dirty="0"/>
              <a:t>Un servo viene controllato a seconda della posizione desiderata, esso include:</a:t>
            </a:r>
          </a:p>
          <a:p>
            <a:r>
              <a:rPr lang="it-IT" sz="1400" dirty="0"/>
              <a:t>Un motore (a bassa potenza)</a:t>
            </a:r>
          </a:p>
          <a:p>
            <a:r>
              <a:rPr lang="it-IT" sz="1400" dirty="0"/>
              <a:t>Una serie di riduttori</a:t>
            </a:r>
          </a:p>
          <a:p>
            <a:r>
              <a:rPr lang="it-IT" sz="1400" dirty="0"/>
              <a:t>Un sensore di posizione (solitamente un potenziometro)</a:t>
            </a:r>
          </a:p>
          <a:p>
            <a:r>
              <a:rPr lang="it-IT" sz="1400" dirty="0"/>
              <a:t>Un circuito di controllo che utilizza un anello di feedback per spostare il motore nella posizione desiderata</a:t>
            </a:r>
          </a:p>
          <a:p>
            <a:r>
              <a:rPr lang="it-IT" sz="1400" dirty="0"/>
              <a:t>Un driver del motore, in modo da poterlo interfacciare direttamente alla esp32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0FEA560-D2BA-48A0-ADF8-2107A2E2353A}"/>
              </a:ext>
            </a:extLst>
          </p:cNvPr>
          <p:cNvSpPr txBox="1"/>
          <p:nvPr/>
        </p:nvSpPr>
        <p:spPr>
          <a:xfrm>
            <a:off x="8862205" y="617575"/>
            <a:ext cx="33384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DS3231 </a:t>
            </a:r>
          </a:p>
          <a:p>
            <a:r>
              <a:rPr lang="it-IT" sz="1400" dirty="0"/>
              <a:t>è un I2C RTC con sensore di temperatura  integrato.</a:t>
            </a:r>
          </a:p>
          <a:p>
            <a:r>
              <a:rPr lang="it-IT" sz="1400" dirty="0"/>
              <a:t>Il dispositivo incorpora una batteria e mantiene accuratamente la data quando l'alimentazione viene interrotta.</a:t>
            </a:r>
          </a:p>
          <a:p>
            <a:r>
              <a:rPr lang="it-IT" sz="1400" dirty="0"/>
              <a:t>La data alla fine del mese viene regolata automaticamente per i mesi con meno di 31 giorni, comprese le correzioni per l'anno bisestile.</a:t>
            </a:r>
          </a:p>
          <a:p>
            <a:r>
              <a:rPr lang="it-IT" sz="1400" dirty="0"/>
              <a:t>L’intervallo della temperatura è compresa tra -40 ° C e + 85 ° C)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DA34C8C-7800-401A-ADE1-148213A14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9970" y="4589253"/>
            <a:ext cx="1880297" cy="18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9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497644" cy="793630"/>
          </a:xfrm>
        </p:spPr>
        <p:txBody>
          <a:bodyPr>
            <a:normAutofit/>
          </a:bodyPr>
          <a:lstStyle/>
          <a:p>
            <a:r>
              <a:rPr lang="it-IT" sz="5400" dirty="0"/>
              <a:t>realizzazione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6462" y="525576"/>
            <a:ext cx="3479322" cy="536107"/>
          </a:xfrm>
        </p:spPr>
        <p:txBody>
          <a:bodyPr>
            <a:normAutofit/>
          </a:bodyPr>
          <a:lstStyle/>
          <a:p>
            <a:r>
              <a:rPr lang="it-IT" dirty="0"/>
              <a:t>Software di interesse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19FC8D-9156-4AA5-80B0-A8317D907E64}"/>
              </a:ext>
            </a:extLst>
          </p:cNvPr>
          <p:cNvSpPr txBox="1"/>
          <p:nvPr/>
        </p:nvSpPr>
        <p:spPr>
          <a:xfrm>
            <a:off x="1" y="1422101"/>
            <a:ext cx="43304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nostro progetto è gestito dal potentissimo software Zerynth</a:t>
            </a:r>
            <a:br>
              <a:rPr lang="it-IT" dirty="0"/>
            </a:br>
            <a:r>
              <a:rPr lang="it-IT" dirty="0"/>
              <a:t>esso è basato su una macchina virtuale che nasconde l'hardware reale e fornisce:</a:t>
            </a:r>
          </a:p>
          <a:p>
            <a:r>
              <a:rPr lang="it-IT" dirty="0"/>
              <a:t>Programmazione in Python Librerie di alto livello per la programmazione WiFi e altre attività complesse</a:t>
            </a:r>
          </a:p>
          <a:p>
            <a:r>
              <a:rPr lang="it-IT" dirty="0"/>
              <a:t>Integrazione con servizi basati su cloud</a:t>
            </a:r>
          </a:p>
          <a:p>
            <a:r>
              <a:rPr lang="it-IT" dirty="0"/>
              <a:t>Tramite la </a:t>
            </a:r>
            <a:r>
              <a:rPr lang="it-IT" dirty="0" err="1"/>
              <a:t>zerynth</a:t>
            </a:r>
            <a:r>
              <a:rPr lang="it-IT" dirty="0"/>
              <a:t> device manager poi comunichiamo col cloud </a:t>
            </a:r>
            <a:r>
              <a:rPr lang="it-IT" dirty="0" err="1"/>
              <a:t>ubidots</a:t>
            </a:r>
            <a:r>
              <a:rPr lang="it-IT" dirty="0"/>
              <a:t> per la possibilità di creare grafici sui valori della nostra esp32</a:t>
            </a:r>
            <a:br>
              <a:rPr lang="it-IT" dirty="0"/>
            </a:br>
            <a:r>
              <a:rPr lang="it-IT" dirty="0"/>
              <a:t>la </a:t>
            </a:r>
            <a:r>
              <a:rPr lang="it-IT" dirty="0" err="1"/>
              <a:t>zdm</a:t>
            </a:r>
            <a:r>
              <a:rPr lang="it-IT" dirty="0"/>
              <a:t> include inoltre dei «jobs» da cui possiamo controllare delle funzionalità dell’acquario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7CF048-7F68-4002-9631-F49B92F1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61" y="525576"/>
            <a:ext cx="8168561" cy="589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8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8" y="-1"/>
            <a:ext cx="10213675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PROTOCCOLLI E TECNICHE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4071" y="48987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PWM,I2C,MQTT…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EDDCBE8-2519-4FD9-A3C4-C91C6FA4A49E}"/>
              </a:ext>
            </a:extLst>
          </p:cNvPr>
          <p:cNvSpPr txBox="1"/>
          <p:nvPr/>
        </p:nvSpPr>
        <p:spPr>
          <a:xfrm>
            <a:off x="163901" y="776246"/>
            <a:ext cx="277770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I2C</a:t>
            </a:r>
          </a:p>
          <a:p>
            <a:r>
              <a:rPr lang="it-IT" sz="1400" dirty="0"/>
              <a:t>protocollo di comunicazione seriale utilizzato da circuiti integrati., sincrono, </a:t>
            </a:r>
            <a:r>
              <a:rPr lang="it-IT" sz="1400" dirty="0" err="1"/>
              <a:t>half</a:t>
            </a:r>
            <a:r>
              <a:rPr lang="it-IT" sz="1400" dirty="0"/>
              <a:t>-duplex, master-slave con linee condivise</a:t>
            </a:r>
          </a:p>
          <a:p>
            <a:r>
              <a:rPr lang="it-IT" sz="1400" dirty="0"/>
              <a:t>i2c utilizza un bus a cui sono connessi almeno un master ed uno slave</a:t>
            </a:r>
            <a:br>
              <a:rPr lang="it-IT" sz="1400" dirty="0"/>
            </a:br>
            <a:r>
              <a:rPr lang="it-IT" sz="1400" dirty="0"/>
              <a:t>Funziona tramite segnali:</a:t>
            </a:r>
          </a:p>
          <a:p>
            <a:r>
              <a:rPr lang="it-IT" sz="1400" dirty="0" err="1"/>
              <a:t>sda</a:t>
            </a:r>
            <a:r>
              <a:rPr lang="it-IT" sz="1400" dirty="0"/>
              <a:t> = serial data</a:t>
            </a:r>
          </a:p>
          <a:p>
            <a:r>
              <a:rPr lang="it-IT" sz="1400" dirty="0" err="1"/>
              <a:t>scl</a:t>
            </a:r>
            <a:r>
              <a:rPr lang="it-IT" sz="1400" dirty="0"/>
              <a:t> = serial clock</a:t>
            </a:r>
            <a:br>
              <a:rPr lang="it-IT" sz="1400" dirty="0"/>
            </a:br>
            <a:endParaRPr lang="it-IT" sz="1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2C4617-70B3-4C86-8EA6-1EACA4C48B43}"/>
              </a:ext>
            </a:extLst>
          </p:cNvPr>
          <p:cNvSpPr txBox="1"/>
          <p:nvPr/>
        </p:nvSpPr>
        <p:spPr>
          <a:xfrm>
            <a:off x="3506306" y="1002125"/>
            <a:ext cx="30285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PWM</a:t>
            </a:r>
          </a:p>
          <a:p>
            <a:r>
              <a:rPr lang="it-IT" sz="1400" dirty="0"/>
              <a:t>La modulazione della larghezza di impulso (PWM) è una tecnica per fornire potenza parziale a un carico tramite mezzi digitali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A96E366-CB3B-434D-AC48-3F97879269E1}"/>
              </a:ext>
            </a:extLst>
          </p:cNvPr>
          <p:cNvSpPr txBox="1"/>
          <p:nvPr/>
        </p:nvSpPr>
        <p:spPr>
          <a:xfrm>
            <a:off x="7099540" y="776246"/>
            <a:ext cx="42470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MQTT</a:t>
            </a:r>
          </a:p>
          <a:p>
            <a:r>
              <a:rPr lang="it-IT" sz="1400" dirty="0"/>
              <a:t>è un protocollo di messaggistica leggero di tipo </a:t>
            </a:r>
            <a:r>
              <a:rPr lang="it-IT" sz="1400" dirty="0" err="1"/>
              <a:t>publish-subscribe</a:t>
            </a:r>
            <a:r>
              <a:rPr lang="it-IT" sz="1400" dirty="0"/>
              <a:t> posizionato in cima a TCP/IP. È stato progettato per le situazioni in cui è richiesto un basso impatto e dove la banda è limitata. </a:t>
            </a:r>
          </a:p>
          <a:p>
            <a:r>
              <a:rPr lang="it-IT" sz="1400" dirty="0"/>
              <a:t>Il pattern </a:t>
            </a:r>
            <a:r>
              <a:rPr lang="it-IT" sz="1400" dirty="0" err="1"/>
              <a:t>publish-subscribe</a:t>
            </a:r>
            <a:r>
              <a:rPr lang="it-IT" sz="1400" dirty="0"/>
              <a:t> richiede un </a:t>
            </a:r>
            <a:r>
              <a:rPr lang="it-IT" sz="1400" dirty="0" err="1"/>
              <a:t>message</a:t>
            </a:r>
            <a:r>
              <a:rPr lang="it-IT" sz="1400" dirty="0"/>
              <a:t> broker. Il broker è responsabile della distribuzione dei messaggi ai client destinatari.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B356F84-D833-4AE2-AE9F-1247764A1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956" y="3353062"/>
            <a:ext cx="3922143" cy="272869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789C991-DECB-4FD5-9F6A-87FC889D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1" y="4123197"/>
            <a:ext cx="3461641" cy="19585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8C59D99-09FA-48F2-98C9-588A5E55A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34" y="4123197"/>
            <a:ext cx="4294989" cy="19585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2ECD40-6A8C-4AD9-ABD7-61725DE0E2DF}"/>
              </a:ext>
            </a:extLst>
          </p:cNvPr>
          <p:cNvSpPr txBox="1"/>
          <p:nvPr/>
        </p:nvSpPr>
        <p:spPr>
          <a:xfrm>
            <a:off x="3506305" y="2415396"/>
            <a:ext cx="2713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THREADING</a:t>
            </a:r>
            <a:br>
              <a:rPr lang="it-IT" dirty="0"/>
            </a:br>
            <a:r>
              <a:rPr lang="it-IT" sz="1400" dirty="0"/>
              <a:t>Per la gestione abbiamo avuto necessità di creare dei processi concorrenti</a:t>
            </a:r>
          </a:p>
        </p:txBody>
      </p:sp>
    </p:spTree>
    <p:extLst>
      <p:ext uri="{BB962C8B-B14F-4D97-AF65-F5344CB8AC3E}">
        <p14:creationId xmlns:p14="http://schemas.microsoft.com/office/powerpoint/2010/main" val="81261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codice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Python, </a:t>
            </a:r>
            <a:r>
              <a:rPr lang="it-IT" dirty="0" err="1"/>
              <a:t>zdm</a:t>
            </a:r>
            <a:r>
              <a:rPr lang="it-IT" dirty="0"/>
              <a:t> , </a:t>
            </a:r>
            <a:r>
              <a:rPr lang="it-IT" dirty="0" err="1"/>
              <a:t>ubidots</a:t>
            </a:r>
            <a:r>
              <a:rPr lang="it-IT" dirty="0"/>
              <a:t>…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0F2D7E4-4445-4289-A83C-673164D68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21" y="1599944"/>
            <a:ext cx="5201376" cy="365811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AABABC-79F9-437C-8C7D-BF5163E78B9C}"/>
              </a:ext>
            </a:extLst>
          </p:cNvPr>
          <p:cNvSpPr txBox="1"/>
          <p:nvPr/>
        </p:nvSpPr>
        <p:spPr>
          <a:xfrm>
            <a:off x="0" y="1230612"/>
            <a:ext cx="57624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ds3231 utilizzato come RTC è anche equipaggiato con un sensore di temperatura estremamente accurato ma non ancora implementato in </a:t>
            </a:r>
            <a:r>
              <a:rPr lang="it-IT" dirty="0" err="1"/>
              <a:t>Zerynth</a:t>
            </a:r>
            <a:r>
              <a:rPr lang="it-IT" dirty="0"/>
              <a:t>.</a:t>
            </a:r>
          </a:p>
          <a:p>
            <a:r>
              <a:rPr lang="it-IT" dirty="0"/>
              <a:t>Abbiamo utilizzato la libreria </a:t>
            </a:r>
            <a:r>
              <a:rPr lang="it-IT" dirty="0" err="1"/>
              <a:t>Zerynth</a:t>
            </a:r>
            <a:r>
              <a:rPr lang="it-IT" dirty="0"/>
              <a:t> per il ds1307 per quanto riguarda le funzionalità da RTC, poi abbiamo scritto a mano un driver per prendere la temperatura.</a:t>
            </a:r>
          </a:p>
          <a:p>
            <a:r>
              <a:rPr lang="it-IT" dirty="0"/>
              <a:t>Questo modulo legge una temperatura e la salva come valore di 10 bytes (8+2) nei registri 11 e 12, per cui abbiamo dovuto estrapolare i bytes, convertirli ad interi e shiftare il secondo registro di 6 byte per ottenere il valore esatto.</a:t>
            </a:r>
          </a:p>
          <a:p>
            <a:r>
              <a:rPr lang="it-IT" dirty="0"/>
              <a:t>In più abbiamo aggiunto la possibilità di avere un valore frazionario e preciso</a:t>
            </a:r>
          </a:p>
        </p:txBody>
      </p:sp>
    </p:spTree>
    <p:extLst>
      <p:ext uri="{BB962C8B-B14F-4D97-AF65-F5344CB8AC3E}">
        <p14:creationId xmlns:p14="http://schemas.microsoft.com/office/powerpoint/2010/main" val="227801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codice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Python, </a:t>
            </a:r>
            <a:r>
              <a:rPr lang="it-IT" dirty="0" err="1"/>
              <a:t>zdm</a:t>
            </a:r>
            <a:r>
              <a:rPr lang="it-IT" dirty="0"/>
              <a:t> , </a:t>
            </a:r>
            <a:r>
              <a:rPr lang="it-IT" dirty="0" err="1"/>
              <a:t>ubidots</a:t>
            </a:r>
            <a:r>
              <a:rPr lang="it-IT" dirty="0"/>
              <a:t>…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12F1C8F-C5D6-4FFC-8ECC-77CE5DA5E06E}"/>
              </a:ext>
            </a:extLst>
          </p:cNvPr>
          <p:cNvSpPr txBox="1"/>
          <p:nvPr/>
        </p:nvSpPr>
        <p:spPr>
          <a:xfrm>
            <a:off x="258793" y="1466491"/>
            <a:ext cx="3398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motori dc all’interno delle pompe, sono gestiti fisicamente da un driver creato grazie all’uso del BRIDGE-H e poi gestiti dal software in PWM.</a:t>
            </a:r>
            <a:br>
              <a:rPr lang="it-IT" dirty="0"/>
            </a:br>
            <a:r>
              <a:rPr lang="it-IT" dirty="0"/>
              <a:t>Sono stati dati valori diversi ad ogni </a:t>
            </a:r>
            <a:r>
              <a:rPr lang="it-IT" dirty="0" err="1"/>
              <a:t>pwm</a:t>
            </a:r>
            <a:r>
              <a:rPr lang="it-IT" dirty="0"/>
              <a:t> per una migliore gestione dello scambio d’acqua e la non invasività del processo per i pesci all’interno (non si accorgono di nulla!)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7EAA1DB-2955-451A-8246-A76A4586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260131"/>
            <a:ext cx="8534399" cy="57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9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076D1C-01A3-49F8-9523-8EBAA85EF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147" y="-1"/>
            <a:ext cx="4356339" cy="759082"/>
          </a:xfrm>
        </p:spPr>
        <p:txBody>
          <a:bodyPr>
            <a:normAutofit fontScale="90000"/>
          </a:bodyPr>
          <a:lstStyle/>
          <a:p>
            <a:pPr algn="l"/>
            <a:r>
              <a:rPr lang="it-IT" dirty="0"/>
              <a:t>	</a:t>
            </a:r>
            <a:r>
              <a:rPr lang="it-IT" sz="5400" dirty="0"/>
              <a:t>il codice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1BE9C6-0609-4A35-8407-8EF5BB38A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563718"/>
            <a:ext cx="3696420" cy="390725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Python, </a:t>
            </a:r>
            <a:r>
              <a:rPr lang="it-IT" dirty="0" err="1"/>
              <a:t>zdm</a:t>
            </a:r>
            <a:r>
              <a:rPr lang="it-IT" dirty="0"/>
              <a:t> , </a:t>
            </a:r>
            <a:r>
              <a:rPr lang="it-IT" dirty="0" err="1"/>
              <a:t>ubidots</a:t>
            </a:r>
            <a:r>
              <a:rPr lang="it-IT" dirty="0"/>
              <a:t>…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85CC21B-2FF2-49BA-AA3B-C2E78617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172" y="1118344"/>
            <a:ext cx="4124901" cy="27054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DEEA0B-FEA1-4C41-9F67-67D4EC435F61}"/>
              </a:ext>
            </a:extLst>
          </p:cNvPr>
          <p:cNvSpPr txBox="1"/>
          <p:nvPr/>
        </p:nvSpPr>
        <p:spPr>
          <a:xfrm>
            <a:off x="785004" y="1544128"/>
            <a:ext cx="30968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Grazie all’implementazione in </a:t>
            </a:r>
            <a:r>
              <a:rPr lang="it-IT" dirty="0" err="1"/>
              <a:t>Zerynth</a:t>
            </a:r>
            <a:r>
              <a:rPr lang="it-IT" dirty="0"/>
              <a:t>, per quanto riguarda l’utilizzo di un servo motore, è risultata facile la gestione del cibo.</a:t>
            </a:r>
          </a:p>
          <a:p>
            <a:r>
              <a:rPr lang="it-IT" dirty="0"/>
              <a:t>Il servo fa da tappo al contenitore del cibo, quando il servo muove il braccio di 90 gradi il cibo cade per 1 secondo, poi torna a 0 gradi tappando di nuovo la fuoriuscita di cibo</a:t>
            </a:r>
          </a:p>
        </p:txBody>
      </p:sp>
    </p:spTree>
    <p:extLst>
      <p:ext uri="{BB962C8B-B14F-4D97-AF65-F5344CB8AC3E}">
        <p14:creationId xmlns:p14="http://schemas.microsoft.com/office/powerpoint/2010/main" val="1175963664"/>
      </p:ext>
    </p:extLst>
  </p:cSld>
  <p:clrMapOvr>
    <a:masterClrMapping/>
  </p:clrMapOvr>
</p:sld>
</file>

<file path=ppt/theme/theme1.xml><?xml version="1.0" encoding="utf-8"?>
<a:theme xmlns:a="http://schemas.openxmlformats.org/drawingml/2006/main" name="Raccolt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421ae80-98ad-4134-a327-db2dc096b95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007CD84654354AB9C873C8067ADEA5" ma:contentTypeVersion="11" ma:contentTypeDescription="Creare un nuovo documento." ma:contentTypeScope="" ma:versionID="78c72be843dac747eec8c26f13d5f113">
  <xsd:schema xmlns:xsd="http://www.w3.org/2001/XMLSchema" xmlns:xs="http://www.w3.org/2001/XMLSchema" xmlns:p="http://schemas.microsoft.com/office/2006/metadata/properties" xmlns:ns2="3421ae80-98ad-4134-a327-db2dc096b95d" targetNamespace="http://schemas.microsoft.com/office/2006/metadata/properties" ma:root="true" ma:fieldsID="c0cd504d6267df8481bd3c62e4feeb1d" ns2:_="">
    <xsd:import namespace="3421ae80-98ad-4134-a327-db2dc096b95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21ae80-98ad-4134-a327-db2dc096b95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78A5A9-0801-409A-A7D2-FC46D0B893D7}">
  <ds:schemaRefs>
    <ds:schemaRef ds:uri="http://schemas.microsoft.com/office/2006/metadata/properties"/>
    <ds:schemaRef ds:uri="http://schemas.microsoft.com/office/infopath/2007/PartnerControls"/>
    <ds:schemaRef ds:uri="3421ae80-98ad-4134-a327-db2dc096b95d"/>
  </ds:schemaRefs>
</ds:datastoreItem>
</file>

<file path=customXml/itemProps2.xml><?xml version="1.0" encoding="utf-8"?>
<ds:datastoreItem xmlns:ds="http://schemas.openxmlformats.org/officeDocument/2006/customXml" ds:itemID="{50276518-E5F9-4640-A412-B6738650EF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D971B8-F254-455E-897C-4B693F9501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21ae80-98ad-4134-a327-db2dc096b9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TM10001114[[fn=Raccolta]]</Template>
  <TotalTime>636</TotalTime>
  <Words>1725</Words>
  <Application>Microsoft Office PowerPoint</Application>
  <PresentationFormat>Widescreen</PresentationFormat>
  <Paragraphs>135</Paragraphs>
  <Slides>24</Slides>
  <Notes>0</Notes>
  <HiddenSlides>0</HiddenSlides>
  <MMClips>3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5" baseType="lpstr">
      <vt:lpstr>Raccolta</vt:lpstr>
      <vt:lpstr>AcquaR.IOT</vt:lpstr>
      <vt:lpstr>Il progetto</vt:lpstr>
      <vt:lpstr>realizzazione</vt:lpstr>
      <vt:lpstr>realizzazione</vt:lpstr>
      <vt:lpstr>realizzazione</vt:lpstr>
      <vt:lpstr> PROTOCCOLLI E TECNICHE</vt:lpstr>
      <vt:lpstr> il codice</vt:lpstr>
      <vt:lpstr> il codice</vt:lpstr>
      <vt:lpstr> il codice</vt:lpstr>
      <vt:lpstr> il codice</vt:lpstr>
      <vt:lpstr> il codice</vt:lpstr>
      <vt:lpstr> il codice</vt:lpstr>
      <vt:lpstr> il CLOUD</vt:lpstr>
      <vt:lpstr> il CLOUD</vt:lpstr>
      <vt:lpstr> il CLOUD</vt:lpstr>
      <vt:lpstr> il codice</vt:lpstr>
      <vt:lpstr> il codice</vt:lpstr>
      <vt:lpstr> il CLOUD</vt:lpstr>
      <vt:lpstr>Hands-on: la realizzazione fisica</vt:lpstr>
      <vt:lpstr>Hands-on: la realizzazione fisica</vt:lpstr>
      <vt:lpstr>Hands-on: la realizzazione fisica</vt:lpstr>
      <vt:lpstr>DIMOSTRAZIONE</vt:lpstr>
      <vt:lpstr>DIMOSTRAZIONE</vt:lpstr>
      <vt:lpstr>DIMOSTRAZIONE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Acqua-Cure</dc:title>
  <dc:creator>Gabriele Lodato</dc:creator>
  <cp:lastModifiedBy>Gabriele Lodato</cp:lastModifiedBy>
  <cp:revision>36</cp:revision>
  <dcterms:created xsi:type="dcterms:W3CDTF">2021-05-24T19:15:29Z</dcterms:created>
  <dcterms:modified xsi:type="dcterms:W3CDTF">2023-06-19T22:05:13Z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0x01010035007CD84654354AB9C873C8067ADEA5</vt:lpwstr>
  </property>
</Properties>
</file>